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5" r:id="rId5"/>
    <p:sldId id="274" r:id="rId6"/>
    <p:sldId id="266" r:id="rId7"/>
    <p:sldId id="267" r:id="rId8"/>
    <p:sldId id="269" r:id="rId9"/>
    <p:sldId id="307" r:id="rId10"/>
    <p:sldId id="308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2" r:id="rId37"/>
    <p:sldId id="300" r:id="rId38"/>
    <p:sldId id="301" r:id="rId39"/>
    <p:sldId id="304" r:id="rId40"/>
    <p:sldId id="303" r:id="rId41"/>
    <p:sldId id="306" r:id="rId42"/>
    <p:sldId id="305" r:id="rId43"/>
    <p:sldId id="273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15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3750-DFEC-46F5-8C97-5179CE54FA9D}" type="datetimeFigureOut">
              <a:rPr lang="en-US" smtClean="0"/>
              <a:pPr/>
              <a:t>26/09/2024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53BCB-20F6-4B5F-AF75-6E37283760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3750-DFEC-46F5-8C97-5179CE54FA9D}" type="datetimeFigureOut">
              <a:rPr lang="en-US" smtClean="0"/>
              <a:pPr/>
              <a:t>26/09/2024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53BCB-20F6-4B5F-AF75-6E37283760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3750-DFEC-46F5-8C97-5179CE54FA9D}" type="datetimeFigureOut">
              <a:rPr lang="en-US" smtClean="0"/>
              <a:pPr/>
              <a:t>26/09/2024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53BCB-20F6-4B5F-AF75-6E37283760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3750-DFEC-46F5-8C97-5179CE54FA9D}" type="datetimeFigureOut">
              <a:rPr lang="en-US" smtClean="0"/>
              <a:pPr/>
              <a:t>26/09/2024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53BCB-20F6-4B5F-AF75-6E37283760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3750-DFEC-46F5-8C97-5179CE54FA9D}" type="datetimeFigureOut">
              <a:rPr lang="en-US" smtClean="0"/>
              <a:pPr/>
              <a:t>26/09/2024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53BCB-20F6-4B5F-AF75-6E37283760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3750-DFEC-46F5-8C97-5179CE54FA9D}" type="datetimeFigureOut">
              <a:rPr lang="en-US" smtClean="0"/>
              <a:pPr/>
              <a:t>26/09/2024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53BCB-20F6-4B5F-AF75-6E37283760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3750-DFEC-46F5-8C97-5179CE54FA9D}" type="datetimeFigureOut">
              <a:rPr lang="en-US" smtClean="0"/>
              <a:pPr/>
              <a:t>26/09/2024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53BCB-20F6-4B5F-AF75-6E37283760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3750-DFEC-46F5-8C97-5179CE54FA9D}" type="datetimeFigureOut">
              <a:rPr lang="en-US" smtClean="0"/>
              <a:pPr/>
              <a:t>26/09/2024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53BCB-20F6-4B5F-AF75-6E37283760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3750-DFEC-46F5-8C97-5179CE54FA9D}" type="datetimeFigureOut">
              <a:rPr lang="en-US" smtClean="0"/>
              <a:pPr/>
              <a:t>26/09/2024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53BCB-20F6-4B5F-AF75-6E37283760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3750-DFEC-46F5-8C97-5179CE54FA9D}" type="datetimeFigureOut">
              <a:rPr lang="en-US" smtClean="0"/>
              <a:pPr/>
              <a:t>26/09/2024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53BCB-20F6-4B5F-AF75-6E37283760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3750-DFEC-46F5-8C97-5179CE54FA9D}" type="datetimeFigureOut">
              <a:rPr lang="en-US" smtClean="0"/>
              <a:pPr/>
              <a:t>26/09/2024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53BCB-20F6-4B5F-AF75-6E37283760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83750-DFEC-46F5-8C97-5179CE54FA9D}" type="datetimeFigureOut">
              <a:rPr lang="en-US" smtClean="0"/>
              <a:pPr/>
              <a:t>26/09/2024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53BCB-20F6-4B5F-AF75-6E372837608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4800" dirty="0" smtClean="0"/>
          </a:p>
          <a:p>
            <a:pPr algn="ctr">
              <a:buNone/>
            </a:pPr>
            <a:endParaRPr lang="en-US" sz="4800" dirty="0" smtClean="0"/>
          </a:p>
          <a:p>
            <a:pPr algn="ctr">
              <a:buNone/>
            </a:pPr>
            <a:r>
              <a:rPr lang="en-US" sz="4800" dirty="0" smtClean="0"/>
              <a:t>Reader Writer Problem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Code for Writer Process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458200" cy="5287963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smtClean="0"/>
              <a:t>------------------- </a:t>
            </a:r>
          </a:p>
          <a:p>
            <a:pPr>
              <a:buNone/>
            </a:pPr>
            <a:r>
              <a:rPr lang="en-US" dirty="0" smtClean="0"/>
              <a:t>Writer Process:                                    wrt=1</a:t>
            </a:r>
          </a:p>
          <a:p>
            <a:pPr>
              <a:buNone/>
            </a:pPr>
            <a:r>
              <a:rPr lang="en-US" dirty="0" smtClean="0"/>
              <a:t>------------------- </a:t>
            </a:r>
          </a:p>
          <a:p>
            <a:pPr>
              <a:buNone/>
            </a:pPr>
            <a:r>
              <a:rPr lang="en-US" b="1" dirty="0" smtClean="0">
                <a:solidFill>
                  <a:srgbClr val="7030A0"/>
                </a:solidFill>
              </a:rPr>
              <a:t>	while(true)</a:t>
            </a:r>
          </a:p>
          <a:p>
            <a:pPr>
              <a:buNone/>
            </a:pPr>
            <a:r>
              <a:rPr lang="en-US" b="1" dirty="0" smtClean="0">
                <a:solidFill>
                  <a:srgbClr val="7030A0"/>
                </a:solidFill>
              </a:rPr>
              <a:t>{</a:t>
            </a:r>
          </a:p>
          <a:p>
            <a:pPr>
              <a:buNone/>
            </a:pPr>
            <a:r>
              <a:rPr lang="en-US" b="1" dirty="0" smtClean="0">
                <a:solidFill>
                  <a:srgbClr val="7030A0"/>
                </a:solidFill>
              </a:rPr>
              <a:t>	wait(wrt);  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// Critical Section - Writing to the shared resource Write to the shared resource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>
                <a:solidFill>
                  <a:srgbClr val="7030A0"/>
                </a:solidFill>
              </a:rPr>
              <a:t>	signal(wrt);   </a:t>
            </a:r>
            <a:endParaRPr lang="en-US" dirty="0" smtClean="0"/>
          </a:p>
          <a:p>
            <a:pPr>
              <a:buNone/>
            </a:pPr>
            <a:r>
              <a:rPr lang="en-US" b="1" dirty="0" smtClean="0">
                <a:solidFill>
                  <a:srgbClr val="7030A0"/>
                </a:solidFill>
              </a:rPr>
              <a:t>}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1066800"/>
            <a:ext cx="14478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685800"/>
            <a:ext cx="8077199" cy="56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838200"/>
            <a:ext cx="792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533400"/>
            <a:ext cx="8153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3962400" y="4876800"/>
            <a:ext cx="12192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533400"/>
            <a:ext cx="7772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3962400" y="3505200"/>
            <a:ext cx="2743200" cy="1981200"/>
            <a:chOff x="3962400" y="3505200"/>
            <a:chExt cx="2743200" cy="1981200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3962400" y="4876800"/>
              <a:ext cx="121920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6019800" y="3505200"/>
              <a:ext cx="685800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57800" y="4038600"/>
              <a:ext cx="1047750" cy="895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533400"/>
            <a:ext cx="8382000" cy="5867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762000"/>
            <a:ext cx="8153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533400"/>
            <a:ext cx="82296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533400"/>
            <a:ext cx="7848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533400"/>
            <a:ext cx="86106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Reader Writer Problem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447800"/>
            <a:ext cx="84581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533400"/>
            <a:ext cx="8077199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9144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4495800" y="1219200"/>
            <a:ext cx="1981200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0" y="1905000"/>
            <a:ext cx="9144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04800"/>
            <a:ext cx="8610600" cy="6553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1" y="533400"/>
            <a:ext cx="77724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57200"/>
            <a:ext cx="7924799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04800"/>
            <a:ext cx="8458200" cy="624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"/>
            <a:ext cx="8381999" cy="632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57200"/>
            <a:ext cx="8382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04800"/>
            <a:ext cx="78486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81000"/>
            <a:ext cx="82296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90600"/>
            <a:ext cx="8229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82296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81000"/>
            <a:ext cx="8153399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81000"/>
            <a:ext cx="77724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533400"/>
            <a:ext cx="8381999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"/>
            <a:ext cx="82296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8229599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457200"/>
            <a:ext cx="8001000" cy="6019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83058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8382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8763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3000" y="533400"/>
            <a:ext cx="7543800" cy="53340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609600"/>
            <a:ext cx="8001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81000"/>
            <a:ext cx="8382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81000"/>
            <a:ext cx="81534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81000"/>
            <a:ext cx="81534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600200"/>
            <a:ext cx="6096000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385888"/>
            <a:ext cx="7115175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5334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914400"/>
            <a:ext cx="8153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762000"/>
            <a:ext cx="8229599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Code for Reader Process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5626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------------------- </a:t>
            </a:r>
          </a:p>
          <a:p>
            <a:pPr>
              <a:buNone/>
            </a:pPr>
            <a:r>
              <a:rPr lang="en-US" dirty="0" smtClean="0"/>
              <a:t>Reader Process:       mutex = 1     ,    wrt = 1    ,   readcount = 0</a:t>
            </a:r>
          </a:p>
          <a:p>
            <a:pPr>
              <a:buNone/>
            </a:pPr>
            <a:r>
              <a:rPr lang="en-US" dirty="0" smtClean="0"/>
              <a:t>------------------- </a:t>
            </a:r>
          </a:p>
          <a:p>
            <a:pPr lvl="4">
              <a:buNone/>
            </a:pPr>
            <a:r>
              <a:rPr lang="en-US" sz="2400" b="1" dirty="0" smtClean="0">
                <a:solidFill>
                  <a:srgbClr val="7030A0"/>
                </a:solidFill>
              </a:rPr>
              <a:t>while(true)</a:t>
            </a:r>
          </a:p>
          <a:p>
            <a:pPr lvl="4">
              <a:buNone/>
            </a:pPr>
            <a:r>
              <a:rPr lang="en-US" sz="2400" b="1" dirty="0" smtClean="0">
                <a:solidFill>
                  <a:srgbClr val="7030A0"/>
                </a:solidFill>
              </a:rPr>
              <a:t>{</a:t>
            </a:r>
          </a:p>
          <a:p>
            <a:pPr lvl="4">
              <a:buNone/>
            </a:pPr>
            <a:r>
              <a:rPr lang="en-US" sz="2400" b="1" dirty="0" smtClean="0">
                <a:solidFill>
                  <a:srgbClr val="7030A0"/>
                </a:solidFill>
              </a:rPr>
              <a:t>	wait(mutex); </a:t>
            </a:r>
            <a:endParaRPr lang="en-US" sz="2400" dirty="0" smtClean="0"/>
          </a:p>
          <a:p>
            <a:pPr lvl="4">
              <a:buNone/>
            </a:pPr>
            <a:r>
              <a:rPr lang="en-US" sz="2400" dirty="0" smtClean="0"/>
              <a:t>     </a:t>
            </a:r>
            <a:r>
              <a:rPr lang="en-US" sz="2400" b="1" dirty="0" smtClean="0">
                <a:solidFill>
                  <a:srgbClr val="7030A0"/>
                </a:solidFill>
              </a:rPr>
              <a:t>readcount++;</a:t>
            </a:r>
          </a:p>
          <a:p>
            <a:pPr lvl="4">
              <a:buNone/>
            </a:pPr>
            <a:r>
              <a:rPr lang="en-US" sz="2400" dirty="0" smtClean="0"/>
              <a:t>	</a:t>
            </a:r>
            <a:r>
              <a:rPr lang="en-US" sz="2400" b="1" dirty="0" smtClean="0">
                <a:solidFill>
                  <a:srgbClr val="7030A0"/>
                </a:solidFill>
              </a:rPr>
              <a:t> if (readcount == 1)</a:t>
            </a:r>
          </a:p>
          <a:p>
            <a:pPr lvl="4">
              <a:buNone/>
            </a:pPr>
            <a:r>
              <a:rPr lang="en-US" sz="2400" b="1" dirty="0" smtClean="0">
                <a:solidFill>
                  <a:srgbClr val="7030A0"/>
                </a:solidFill>
              </a:rPr>
              <a:t>		wait(wrt); </a:t>
            </a:r>
            <a:endParaRPr lang="en-US" sz="2400" dirty="0" smtClean="0"/>
          </a:p>
          <a:p>
            <a:pPr lvl="4">
              <a:buNone/>
            </a:pPr>
            <a:r>
              <a:rPr lang="en-US" sz="2400" dirty="0" smtClean="0"/>
              <a:t>      </a:t>
            </a:r>
            <a:r>
              <a:rPr lang="en-US" sz="2400" b="1" dirty="0" smtClean="0">
                <a:solidFill>
                  <a:srgbClr val="7030A0"/>
                </a:solidFill>
              </a:rPr>
              <a:t>signal(mutex)</a:t>
            </a:r>
          </a:p>
          <a:p>
            <a:pPr lvl="4">
              <a:buNone/>
            </a:pPr>
            <a:endParaRPr lang="en-US" sz="2400" dirty="0" smtClean="0"/>
          </a:p>
          <a:p>
            <a:pPr lvl="4">
              <a:buNone/>
            </a:pPr>
            <a:r>
              <a:rPr lang="en-US" sz="2400" dirty="0" smtClean="0"/>
              <a:t>	// Critical Section - Reading the shared resource </a:t>
            </a:r>
          </a:p>
          <a:p>
            <a:pPr lvl="4">
              <a:buNone/>
            </a:pPr>
            <a:endParaRPr lang="en-US" sz="2400" dirty="0" smtClean="0"/>
          </a:p>
          <a:p>
            <a:pPr lvl="4">
              <a:buNone/>
            </a:pPr>
            <a:r>
              <a:rPr lang="en-US" sz="2400" b="1" dirty="0" smtClean="0">
                <a:solidFill>
                  <a:srgbClr val="7030A0"/>
                </a:solidFill>
              </a:rPr>
              <a:t>      wait(mutex)</a:t>
            </a:r>
            <a:endParaRPr lang="en-US" sz="2400" dirty="0" smtClean="0"/>
          </a:p>
          <a:p>
            <a:pPr lvl="4">
              <a:buNone/>
            </a:pPr>
            <a:r>
              <a:rPr lang="en-US" sz="2400" b="1" dirty="0" smtClean="0">
                <a:solidFill>
                  <a:srgbClr val="7030A0"/>
                </a:solidFill>
              </a:rPr>
              <a:t>    	readcount - -;</a:t>
            </a:r>
          </a:p>
          <a:p>
            <a:pPr lvl="4">
              <a:buNone/>
            </a:pPr>
            <a:r>
              <a:rPr lang="en-US" sz="2400" b="1" dirty="0" smtClean="0">
                <a:solidFill>
                  <a:srgbClr val="7030A0"/>
                </a:solidFill>
              </a:rPr>
              <a:t>	 if (readcount == 0 )</a:t>
            </a:r>
          </a:p>
          <a:p>
            <a:pPr lvl="4">
              <a:buNone/>
            </a:pPr>
            <a:r>
              <a:rPr lang="en-US" sz="2400" b="1" dirty="0" smtClean="0">
                <a:solidFill>
                  <a:srgbClr val="7030A0"/>
                </a:solidFill>
              </a:rPr>
              <a:t>		signal(wrt)</a:t>
            </a:r>
            <a:endParaRPr lang="en-US" sz="2400" dirty="0" smtClean="0"/>
          </a:p>
          <a:p>
            <a:pPr lvl="4">
              <a:buNone/>
            </a:pPr>
            <a:r>
              <a:rPr lang="en-US" sz="2400" b="1" dirty="0" smtClean="0">
                <a:solidFill>
                  <a:srgbClr val="7030A0"/>
                </a:solidFill>
              </a:rPr>
              <a:t>      signal(mutex)</a:t>
            </a:r>
            <a:endParaRPr lang="en-US" sz="2400" dirty="0" smtClean="0"/>
          </a:p>
          <a:p>
            <a:pPr lvl="4">
              <a:buNone/>
            </a:pPr>
            <a:endParaRPr lang="en-US" sz="2400" b="1" dirty="0" smtClean="0">
              <a:solidFill>
                <a:srgbClr val="7030A0"/>
              </a:solidFill>
            </a:endParaRPr>
          </a:p>
          <a:p>
            <a:pPr lvl="4">
              <a:buNone/>
            </a:pPr>
            <a:r>
              <a:rPr lang="en-US" sz="2400" b="1" dirty="0" smtClean="0">
                <a:solidFill>
                  <a:srgbClr val="7030A0"/>
                </a:solidFill>
              </a:rPr>
              <a:t>}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" name="Left Brace 3"/>
          <p:cNvSpPr/>
          <p:nvPr/>
        </p:nvSpPr>
        <p:spPr>
          <a:xfrm>
            <a:off x="1905000" y="2438400"/>
            <a:ext cx="457200" cy="1524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676400" y="41148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1905000" y="4343400"/>
            <a:ext cx="457200" cy="1295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4800" y="3124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entry section 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3886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critical section 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48768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exit section 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0" y="4038600"/>
            <a:ext cx="18288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4200" y="990600"/>
            <a:ext cx="18288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45</Words>
  <Application>Microsoft Office PowerPoint</Application>
  <PresentationFormat>On-screen Show (4:3)</PresentationFormat>
  <Paragraphs>40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Slide 1</vt:lpstr>
      <vt:lpstr>Reader Writer Problem</vt:lpstr>
      <vt:lpstr>Slide 3</vt:lpstr>
      <vt:lpstr>Slide 4</vt:lpstr>
      <vt:lpstr>Slide 5</vt:lpstr>
      <vt:lpstr>Slide 6</vt:lpstr>
      <vt:lpstr>Slide 7</vt:lpstr>
      <vt:lpstr>Slide 8</vt:lpstr>
      <vt:lpstr>Code for Reader Process </vt:lpstr>
      <vt:lpstr>Code for Writer Process 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Rahul Dange</dc:creator>
  <cp:lastModifiedBy>Rahul Dange</cp:lastModifiedBy>
  <cp:revision>68</cp:revision>
  <dcterms:created xsi:type="dcterms:W3CDTF">2024-09-24T19:29:33Z</dcterms:created>
  <dcterms:modified xsi:type="dcterms:W3CDTF">2024-09-26T09:53:34Z</dcterms:modified>
</cp:coreProperties>
</file>